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Canva Sans Bold" charset="1" panose="020B0803030501040103"/>
      <p:regular r:id="rId29"/>
    </p:embeddedFont>
    <p:embeddedFont>
      <p:font typeface="Anton" charset="1" panose="00000500000000000000"/>
      <p:regular r:id="rId30"/>
    </p:embeddedFont>
    <p:embeddedFont>
      <p:font typeface="Afeesh" charset="1" panose="00000500000000000000"/>
      <p:regular r:id="rId31"/>
    </p:embeddedFont>
    <p:embeddedFont>
      <p:font typeface="Afeesh Bold" charset="1" panose="000008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gif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.gif" Type="http://schemas.openxmlformats.org/officeDocument/2006/relationships/image"/><Relationship Id="rId7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.gif" Type="http://schemas.openxmlformats.org/officeDocument/2006/relationships/image"/><Relationship Id="rId7" Target="../media/image2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.gif" Type="http://schemas.openxmlformats.org/officeDocument/2006/relationships/image"/><Relationship Id="rId7" Target="../media/image2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.gif" Type="http://schemas.openxmlformats.org/officeDocument/2006/relationships/image"/><Relationship Id="rId7" Target="../media/image2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.gif" Type="http://schemas.openxmlformats.org/officeDocument/2006/relationships/image"/><Relationship Id="rId7" Target="../media/image2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.gif" Type="http://schemas.openxmlformats.org/officeDocument/2006/relationships/image"/><Relationship Id="rId7" Target="../media/image2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.gif" Type="http://schemas.openxmlformats.org/officeDocument/2006/relationships/image"/><Relationship Id="rId7" Target="../media/image2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.gif" Type="http://schemas.openxmlformats.org/officeDocument/2006/relationships/image"/><Relationship Id="rId7" Target="../media/image2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.gif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8.gif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0.gif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8.gif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.gif" Type="http://schemas.openxmlformats.org/officeDocument/2006/relationships/image"/><Relationship Id="rId7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.gif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.gif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.gif" Type="http://schemas.openxmlformats.org/officeDocument/2006/relationships/image"/><Relationship Id="rId7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.gif" Type="http://schemas.openxmlformats.org/officeDocument/2006/relationships/image"/><Relationship Id="rId7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.gif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165946">
            <a:off x="8558360" y="507114"/>
            <a:ext cx="9272857" cy="9092355"/>
            <a:chOff x="0" y="0"/>
            <a:chExt cx="812800" cy="7969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96978"/>
            </a:xfrm>
            <a:custGeom>
              <a:avLst/>
              <a:gdLst/>
              <a:ahLst/>
              <a:cxnLst/>
              <a:rect r="r" b="b" t="t" l="l"/>
              <a:pathLst>
                <a:path h="796978" w="812800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5540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694109">
            <a:off x="9125957" y="1124174"/>
            <a:ext cx="8014237" cy="7858235"/>
            <a:chOff x="0" y="0"/>
            <a:chExt cx="812800" cy="7969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796978"/>
            </a:xfrm>
            <a:custGeom>
              <a:avLst/>
              <a:gdLst/>
              <a:ahLst/>
              <a:cxnLst/>
              <a:rect r="r" b="b" t="t" l="l"/>
              <a:pathLst>
                <a:path h="796978" w="812800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C6BF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10861334" y="4598030"/>
            <a:ext cx="15304372" cy="15304372"/>
          </a:xfrm>
          <a:custGeom>
            <a:avLst/>
            <a:gdLst/>
            <a:ahLst/>
            <a:cxnLst/>
            <a:rect r="r" b="b" t="t" l="l"/>
            <a:pathLst>
              <a:path h="15304372" w="15304372">
                <a:moveTo>
                  <a:pt x="0" y="0"/>
                </a:moveTo>
                <a:lnTo>
                  <a:pt x="15304372" y="0"/>
                </a:lnTo>
                <a:lnTo>
                  <a:pt x="15304372" y="15304372"/>
                </a:lnTo>
                <a:lnTo>
                  <a:pt x="0" y="15304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0527156" y="742462"/>
            <a:ext cx="3958208" cy="189994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2812316" y="7644598"/>
            <a:ext cx="3958208" cy="189994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-1911889" y="5417287"/>
            <a:ext cx="8226963" cy="1459652"/>
            <a:chOff x="0" y="0"/>
            <a:chExt cx="1802344" cy="31977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02344" cy="319777"/>
            </a:xfrm>
            <a:custGeom>
              <a:avLst/>
              <a:gdLst/>
              <a:ahLst/>
              <a:cxnLst/>
              <a:rect r="r" b="b" t="t" l="l"/>
              <a:pathLst>
                <a:path h="319777" w="1802344">
                  <a:moveTo>
                    <a:pt x="0" y="0"/>
                  </a:moveTo>
                  <a:lnTo>
                    <a:pt x="1802344" y="0"/>
                  </a:lnTo>
                  <a:lnTo>
                    <a:pt x="1802344" y="319777"/>
                  </a:lnTo>
                  <a:lnTo>
                    <a:pt x="0" y="319777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802344" cy="357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95704" y="1189619"/>
            <a:ext cx="1581549" cy="158154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521488" y="1612729"/>
            <a:ext cx="729980" cy="735328"/>
          </a:xfrm>
          <a:custGeom>
            <a:avLst/>
            <a:gdLst/>
            <a:ahLst/>
            <a:cxnLst/>
            <a:rect r="r" b="b" t="t" l="l"/>
            <a:pathLst>
              <a:path h="735328" w="729980">
                <a:moveTo>
                  <a:pt x="0" y="0"/>
                </a:moveTo>
                <a:lnTo>
                  <a:pt x="729980" y="0"/>
                </a:lnTo>
                <a:lnTo>
                  <a:pt x="729980" y="735328"/>
                </a:lnTo>
                <a:lnTo>
                  <a:pt x="0" y="7353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858988" y="1141994"/>
            <a:ext cx="4258380" cy="1847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8"/>
              </a:lnSpc>
            </a:pPr>
            <a:r>
              <a:rPr lang="en-US" sz="2641" b="true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 - Team 1:</a:t>
            </a:r>
          </a:p>
          <a:p>
            <a:pPr algn="l">
              <a:lnSpc>
                <a:spcPts val="3698"/>
              </a:lnSpc>
            </a:pPr>
            <a:r>
              <a:rPr lang="en-US" sz="2641" b="true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Mohammad Zaatra</a:t>
            </a:r>
          </a:p>
          <a:p>
            <a:pPr algn="l">
              <a:lnSpc>
                <a:spcPts val="3698"/>
              </a:lnSpc>
            </a:pPr>
            <a:r>
              <a:rPr lang="en-US" sz="2641" b="true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Amal AbuHmoud</a:t>
            </a:r>
          </a:p>
          <a:p>
            <a:pPr algn="l">
              <a:lnSpc>
                <a:spcPts val="3698"/>
              </a:lnSpc>
              <a:spcBef>
                <a:spcPct val="0"/>
              </a:spcBef>
            </a:pPr>
            <a:r>
              <a:rPr lang="en-US" b="true" sz="26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Fatima Alzahra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74166" y="4184372"/>
            <a:ext cx="6989220" cy="123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43"/>
              </a:lnSpc>
              <a:spcBef>
                <a:spcPct val="0"/>
              </a:spcBef>
            </a:pPr>
            <a:r>
              <a:rPr lang="en-US" sz="7174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TRAFFIC CONGESTION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09008" y="5444221"/>
            <a:ext cx="4706066" cy="1227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37"/>
              </a:lnSpc>
              <a:spcBef>
                <a:spcPct val="0"/>
              </a:spcBef>
            </a:pPr>
            <a:r>
              <a:rPr lang="en-US" sz="716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AI PREDICTOR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48855" y="54555"/>
            <a:ext cx="10427614" cy="1187672"/>
            <a:chOff x="0" y="0"/>
            <a:chExt cx="2485452" cy="28308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452" cy="283085"/>
            </a:xfrm>
            <a:custGeom>
              <a:avLst/>
              <a:gdLst/>
              <a:ahLst/>
              <a:cxnLst/>
              <a:rect r="r" b="b" t="t" l="l"/>
              <a:pathLst>
                <a:path h="283085" w="2485452">
                  <a:moveTo>
                    <a:pt x="0" y="0"/>
                  </a:moveTo>
                  <a:lnTo>
                    <a:pt x="2485452" y="0"/>
                  </a:lnTo>
                  <a:lnTo>
                    <a:pt x="2485452" y="283085"/>
                  </a:lnTo>
                  <a:lnTo>
                    <a:pt x="0" y="283085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485452" cy="3211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1674746" y="7755137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5020109" y="54555"/>
            <a:ext cx="1042965" cy="104296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300896" y="154815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1" y="0"/>
                </a:lnTo>
                <a:lnTo>
                  <a:pt x="481391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true" flipV="false" rot="0">
            <a:off x="14221701" y="392517"/>
            <a:ext cx="3958208" cy="189994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true" flipV="false" rot="0">
            <a:off x="16667857" y="8480632"/>
            <a:ext cx="3240285" cy="1555337"/>
          </a:xfrm>
          <a:prstGeom prst="rect">
            <a:avLst/>
          </a:prstGeom>
        </p:spPr>
      </p:pic>
      <p:sp>
        <p:nvSpPr>
          <p:cNvPr name="Freeform 16" id="16"/>
          <p:cNvSpPr/>
          <p:nvPr/>
        </p:nvSpPr>
        <p:spPr>
          <a:xfrm flipH="false" flipV="false" rot="0">
            <a:off x="3310252" y="3136485"/>
            <a:ext cx="12337014" cy="6121815"/>
          </a:xfrm>
          <a:custGeom>
            <a:avLst/>
            <a:gdLst/>
            <a:ahLst/>
            <a:cxnLst/>
            <a:rect r="r" b="b" t="t" l="l"/>
            <a:pathLst>
              <a:path h="6121815" w="12337014">
                <a:moveTo>
                  <a:pt x="0" y="0"/>
                </a:moveTo>
                <a:lnTo>
                  <a:pt x="12337014" y="0"/>
                </a:lnTo>
                <a:lnTo>
                  <a:pt x="12337014" y="6121815"/>
                </a:lnTo>
                <a:lnTo>
                  <a:pt x="0" y="61218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741896" y="278640"/>
            <a:ext cx="7130565" cy="9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41"/>
              </a:lnSpc>
            </a:pPr>
            <a:r>
              <a:rPr lang="en-US" sz="7169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DATA EXPLORATION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200805" y="107190"/>
            <a:ext cx="1908999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 -Team 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741896" y="1332320"/>
            <a:ext cx="15546104" cy="9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41"/>
              </a:lnSpc>
            </a:pPr>
            <a:r>
              <a:rPr lang="en-US" sz="716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TIME SERIES ANALYSIS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48855" y="54555"/>
            <a:ext cx="10427614" cy="1187672"/>
            <a:chOff x="0" y="0"/>
            <a:chExt cx="2485452" cy="28308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452" cy="283085"/>
            </a:xfrm>
            <a:custGeom>
              <a:avLst/>
              <a:gdLst/>
              <a:ahLst/>
              <a:cxnLst/>
              <a:rect r="r" b="b" t="t" l="l"/>
              <a:pathLst>
                <a:path h="283085" w="2485452">
                  <a:moveTo>
                    <a:pt x="0" y="0"/>
                  </a:moveTo>
                  <a:lnTo>
                    <a:pt x="2485452" y="0"/>
                  </a:lnTo>
                  <a:lnTo>
                    <a:pt x="2485452" y="283085"/>
                  </a:lnTo>
                  <a:lnTo>
                    <a:pt x="0" y="283085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485452" cy="3211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1674746" y="7755137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5020109" y="54555"/>
            <a:ext cx="1042965" cy="104296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300896" y="154815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1" y="0"/>
                </a:lnTo>
                <a:lnTo>
                  <a:pt x="481391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true" flipV="false" rot="0">
            <a:off x="14221701" y="392517"/>
            <a:ext cx="3958208" cy="189994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true" flipV="false" rot="0">
            <a:off x="16667857" y="8480632"/>
            <a:ext cx="3240285" cy="1555337"/>
          </a:xfrm>
          <a:prstGeom prst="rect">
            <a:avLst/>
          </a:prstGeom>
        </p:spPr>
      </p:pic>
      <p:sp>
        <p:nvSpPr>
          <p:cNvPr name="Freeform 16" id="16"/>
          <p:cNvSpPr/>
          <p:nvPr/>
        </p:nvSpPr>
        <p:spPr>
          <a:xfrm flipH="false" flipV="false" rot="0">
            <a:off x="4278339" y="2433373"/>
            <a:ext cx="9731322" cy="7602595"/>
          </a:xfrm>
          <a:custGeom>
            <a:avLst/>
            <a:gdLst/>
            <a:ahLst/>
            <a:cxnLst/>
            <a:rect r="r" b="b" t="t" l="l"/>
            <a:pathLst>
              <a:path h="7602595" w="9731322">
                <a:moveTo>
                  <a:pt x="0" y="0"/>
                </a:moveTo>
                <a:lnTo>
                  <a:pt x="9731322" y="0"/>
                </a:lnTo>
                <a:lnTo>
                  <a:pt x="9731322" y="7602595"/>
                </a:lnTo>
                <a:lnTo>
                  <a:pt x="0" y="76025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741896" y="278640"/>
            <a:ext cx="7130565" cy="9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41"/>
              </a:lnSpc>
            </a:pPr>
            <a:r>
              <a:rPr lang="en-US" sz="7169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DATA EXPLORATION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200805" y="107190"/>
            <a:ext cx="1908999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 -Team 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741896" y="1332320"/>
            <a:ext cx="15546104" cy="9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41"/>
              </a:lnSpc>
            </a:pPr>
            <a:r>
              <a:rPr lang="en-US" sz="716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DATA QUALITY CHECKS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48855" y="54555"/>
            <a:ext cx="7703990" cy="1187672"/>
            <a:chOff x="0" y="0"/>
            <a:chExt cx="1836268" cy="28308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36268" cy="283085"/>
            </a:xfrm>
            <a:custGeom>
              <a:avLst/>
              <a:gdLst/>
              <a:ahLst/>
              <a:cxnLst/>
              <a:rect r="r" b="b" t="t" l="l"/>
              <a:pathLst>
                <a:path h="283085" w="1836268">
                  <a:moveTo>
                    <a:pt x="0" y="0"/>
                  </a:moveTo>
                  <a:lnTo>
                    <a:pt x="1836268" y="0"/>
                  </a:lnTo>
                  <a:lnTo>
                    <a:pt x="1836268" y="283085"/>
                  </a:lnTo>
                  <a:lnTo>
                    <a:pt x="0" y="283085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836268" cy="3211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1674746" y="7755137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5020109" y="54555"/>
            <a:ext cx="1042965" cy="104296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300896" y="154815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1" y="0"/>
                </a:lnTo>
                <a:lnTo>
                  <a:pt x="481391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true" flipV="false" rot="0">
            <a:off x="14221701" y="392517"/>
            <a:ext cx="3958208" cy="189994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true" flipV="false" rot="0">
            <a:off x="16667857" y="8480632"/>
            <a:ext cx="3240285" cy="1555337"/>
          </a:xfrm>
          <a:prstGeom prst="rect">
            <a:avLst/>
          </a:prstGeom>
        </p:spPr>
      </p:pic>
      <p:sp>
        <p:nvSpPr>
          <p:cNvPr name="Freeform 16" id="16"/>
          <p:cNvSpPr/>
          <p:nvPr/>
        </p:nvSpPr>
        <p:spPr>
          <a:xfrm flipH="false" flipV="false" rot="0">
            <a:off x="2975493" y="3136485"/>
            <a:ext cx="12337014" cy="6121815"/>
          </a:xfrm>
          <a:custGeom>
            <a:avLst/>
            <a:gdLst/>
            <a:ahLst/>
            <a:cxnLst/>
            <a:rect r="r" b="b" t="t" l="l"/>
            <a:pathLst>
              <a:path h="6121815" w="12337014">
                <a:moveTo>
                  <a:pt x="0" y="0"/>
                </a:moveTo>
                <a:lnTo>
                  <a:pt x="12337014" y="0"/>
                </a:lnTo>
                <a:lnTo>
                  <a:pt x="12337014" y="6121815"/>
                </a:lnTo>
                <a:lnTo>
                  <a:pt x="0" y="61218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43764" y="278640"/>
            <a:ext cx="7130565" cy="9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41"/>
              </a:lnSpc>
            </a:pPr>
            <a:r>
              <a:rPr lang="en-US" sz="7169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DATA EXPLORATION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200805" y="107190"/>
            <a:ext cx="1908999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 -Team 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36183" y="1366052"/>
            <a:ext cx="15546104" cy="9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41"/>
              </a:lnSpc>
            </a:pPr>
            <a:r>
              <a:rPr lang="en-US" sz="716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DAY OF WEEK PATTERNS OF CONGESTION LEVEL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48855" y="54555"/>
            <a:ext cx="7580085" cy="1187672"/>
            <a:chOff x="0" y="0"/>
            <a:chExt cx="1806735" cy="28308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06735" cy="283085"/>
            </a:xfrm>
            <a:custGeom>
              <a:avLst/>
              <a:gdLst/>
              <a:ahLst/>
              <a:cxnLst/>
              <a:rect r="r" b="b" t="t" l="l"/>
              <a:pathLst>
                <a:path h="283085" w="1806735">
                  <a:moveTo>
                    <a:pt x="0" y="0"/>
                  </a:moveTo>
                  <a:lnTo>
                    <a:pt x="1806735" y="0"/>
                  </a:lnTo>
                  <a:lnTo>
                    <a:pt x="1806735" y="283085"/>
                  </a:lnTo>
                  <a:lnTo>
                    <a:pt x="0" y="283085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806735" cy="3211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1674746" y="7755137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5020109" y="54555"/>
            <a:ext cx="1042965" cy="104296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300896" y="154815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1" y="0"/>
                </a:lnTo>
                <a:lnTo>
                  <a:pt x="481391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true" flipV="false" rot="0">
            <a:off x="14221701" y="392517"/>
            <a:ext cx="3958208" cy="189994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true" flipV="false" rot="0">
            <a:off x="16667857" y="8480632"/>
            <a:ext cx="3240285" cy="1555337"/>
          </a:xfrm>
          <a:prstGeom prst="rect">
            <a:avLst/>
          </a:prstGeom>
        </p:spPr>
      </p:pic>
      <p:sp>
        <p:nvSpPr>
          <p:cNvPr name="Freeform 16" id="16"/>
          <p:cNvSpPr/>
          <p:nvPr/>
        </p:nvSpPr>
        <p:spPr>
          <a:xfrm flipH="false" flipV="false" rot="0">
            <a:off x="2450748" y="2605709"/>
            <a:ext cx="13750058" cy="6830482"/>
          </a:xfrm>
          <a:custGeom>
            <a:avLst/>
            <a:gdLst/>
            <a:ahLst/>
            <a:cxnLst/>
            <a:rect r="r" b="b" t="t" l="l"/>
            <a:pathLst>
              <a:path h="6830482" w="13750058">
                <a:moveTo>
                  <a:pt x="0" y="0"/>
                </a:moveTo>
                <a:lnTo>
                  <a:pt x="13750057" y="0"/>
                </a:lnTo>
                <a:lnTo>
                  <a:pt x="13750057" y="6830483"/>
                </a:lnTo>
                <a:lnTo>
                  <a:pt x="0" y="68304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43764" y="228510"/>
            <a:ext cx="7130565" cy="9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41"/>
              </a:lnSpc>
            </a:pPr>
            <a:r>
              <a:rPr lang="en-US" sz="7169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DATA EXPLORATION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200805" y="107190"/>
            <a:ext cx="1908999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 -Team 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36183" y="1366052"/>
            <a:ext cx="15546104" cy="9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41"/>
              </a:lnSpc>
            </a:pPr>
            <a:r>
              <a:rPr lang="en-US" sz="716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DAY OF WEEK PATTERNS OF USED FEATURES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48855" y="54555"/>
            <a:ext cx="7580085" cy="1187672"/>
            <a:chOff x="0" y="0"/>
            <a:chExt cx="1806735" cy="28308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06735" cy="283085"/>
            </a:xfrm>
            <a:custGeom>
              <a:avLst/>
              <a:gdLst/>
              <a:ahLst/>
              <a:cxnLst/>
              <a:rect r="r" b="b" t="t" l="l"/>
              <a:pathLst>
                <a:path h="283085" w="1806735">
                  <a:moveTo>
                    <a:pt x="0" y="0"/>
                  </a:moveTo>
                  <a:lnTo>
                    <a:pt x="1806735" y="0"/>
                  </a:lnTo>
                  <a:lnTo>
                    <a:pt x="1806735" y="283085"/>
                  </a:lnTo>
                  <a:lnTo>
                    <a:pt x="0" y="283085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806735" cy="3211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1674746" y="7755137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5020109" y="54555"/>
            <a:ext cx="1042965" cy="104296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300896" y="154815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1" y="0"/>
                </a:lnTo>
                <a:lnTo>
                  <a:pt x="481391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true" flipV="false" rot="0">
            <a:off x="14221701" y="392517"/>
            <a:ext cx="3958208" cy="189994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true" flipV="false" rot="0">
            <a:off x="16667857" y="8480632"/>
            <a:ext cx="3240285" cy="1555337"/>
          </a:xfrm>
          <a:prstGeom prst="rect">
            <a:avLst/>
          </a:prstGeom>
        </p:spPr>
      </p:pic>
      <p:sp>
        <p:nvSpPr>
          <p:cNvPr name="Freeform 16" id="16"/>
          <p:cNvSpPr/>
          <p:nvPr/>
        </p:nvSpPr>
        <p:spPr>
          <a:xfrm flipH="false" flipV="false" rot="0">
            <a:off x="2450748" y="2605709"/>
            <a:ext cx="13750058" cy="6830482"/>
          </a:xfrm>
          <a:custGeom>
            <a:avLst/>
            <a:gdLst/>
            <a:ahLst/>
            <a:cxnLst/>
            <a:rect r="r" b="b" t="t" l="l"/>
            <a:pathLst>
              <a:path h="6830482" w="13750058">
                <a:moveTo>
                  <a:pt x="0" y="0"/>
                </a:moveTo>
                <a:lnTo>
                  <a:pt x="13750057" y="0"/>
                </a:lnTo>
                <a:lnTo>
                  <a:pt x="13750057" y="6830483"/>
                </a:lnTo>
                <a:lnTo>
                  <a:pt x="0" y="68304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43764" y="228510"/>
            <a:ext cx="7130565" cy="9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41"/>
              </a:lnSpc>
            </a:pPr>
            <a:r>
              <a:rPr lang="en-US" sz="7169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DATA EXPLORATION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200805" y="107190"/>
            <a:ext cx="1908999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 -Team 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36183" y="1366052"/>
            <a:ext cx="15546104" cy="9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41"/>
              </a:lnSpc>
            </a:pPr>
            <a:r>
              <a:rPr lang="en-US" sz="716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DAY OF WEEK PATTERNS OF USED FEATURES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48855" y="54555"/>
            <a:ext cx="7580085" cy="1187672"/>
            <a:chOff x="0" y="0"/>
            <a:chExt cx="1806735" cy="28308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06735" cy="283085"/>
            </a:xfrm>
            <a:custGeom>
              <a:avLst/>
              <a:gdLst/>
              <a:ahLst/>
              <a:cxnLst/>
              <a:rect r="r" b="b" t="t" l="l"/>
              <a:pathLst>
                <a:path h="283085" w="1806735">
                  <a:moveTo>
                    <a:pt x="0" y="0"/>
                  </a:moveTo>
                  <a:lnTo>
                    <a:pt x="1806735" y="0"/>
                  </a:lnTo>
                  <a:lnTo>
                    <a:pt x="1806735" y="283085"/>
                  </a:lnTo>
                  <a:lnTo>
                    <a:pt x="0" y="283085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806735" cy="3211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1674746" y="7755137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5020109" y="54555"/>
            <a:ext cx="1042965" cy="104296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300896" y="154815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1" y="0"/>
                </a:lnTo>
                <a:lnTo>
                  <a:pt x="481391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true" flipV="false" rot="0">
            <a:off x="14221701" y="392517"/>
            <a:ext cx="3958208" cy="189994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true" flipV="false" rot="0">
            <a:off x="16667857" y="8480632"/>
            <a:ext cx="3240285" cy="1555337"/>
          </a:xfrm>
          <a:prstGeom prst="rect">
            <a:avLst/>
          </a:prstGeom>
        </p:spPr>
      </p:pic>
      <p:sp>
        <p:nvSpPr>
          <p:cNvPr name="Freeform 16" id="16"/>
          <p:cNvSpPr/>
          <p:nvPr/>
        </p:nvSpPr>
        <p:spPr>
          <a:xfrm flipH="false" flipV="false" rot="0">
            <a:off x="2450748" y="2605709"/>
            <a:ext cx="13750058" cy="6830482"/>
          </a:xfrm>
          <a:custGeom>
            <a:avLst/>
            <a:gdLst/>
            <a:ahLst/>
            <a:cxnLst/>
            <a:rect r="r" b="b" t="t" l="l"/>
            <a:pathLst>
              <a:path h="6830482" w="13750058">
                <a:moveTo>
                  <a:pt x="0" y="0"/>
                </a:moveTo>
                <a:lnTo>
                  <a:pt x="13750057" y="0"/>
                </a:lnTo>
                <a:lnTo>
                  <a:pt x="13750057" y="6830483"/>
                </a:lnTo>
                <a:lnTo>
                  <a:pt x="0" y="68304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43764" y="228510"/>
            <a:ext cx="7130565" cy="9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41"/>
              </a:lnSpc>
            </a:pPr>
            <a:r>
              <a:rPr lang="en-US" sz="7169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DATA EXPLORATION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200805" y="107190"/>
            <a:ext cx="1908999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 -Team 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36183" y="1366052"/>
            <a:ext cx="15546104" cy="9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41"/>
              </a:lnSpc>
            </a:pPr>
            <a:r>
              <a:rPr lang="en-US" sz="716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DAY OF WEEK PATTERNS OF USED FEATURES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48855" y="54555"/>
            <a:ext cx="7580085" cy="1187672"/>
            <a:chOff x="0" y="0"/>
            <a:chExt cx="1806735" cy="28308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06735" cy="283085"/>
            </a:xfrm>
            <a:custGeom>
              <a:avLst/>
              <a:gdLst/>
              <a:ahLst/>
              <a:cxnLst/>
              <a:rect r="r" b="b" t="t" l="l"/>
              <a:pathLst>
                <a:path h="283085" w="1806735">
                  <a:moveTo>
                    <a:pt x="0" y="0"/>
                  </a:moveTo>
                  <a:lnTo>
                    <a:pt x="1806735" y="0"/>
                  </a:lnTo>
                  <a:lnTo>
                    <a:pt x="1806735" y="283085"/>
                  </a:lnTo>
                  <a:lnTo>
                    <a:pt x="0" y="283085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806735" cy="3211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1674746" y="7755137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5020109" y="54555"/>
            <a:ext cx="1042965" cy="104296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300896" y="154815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1" y="0"/>
                </a:lnTo>
                <a:lnTo>
                  <a:pt x="481391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true" flipV="false" rot="0">
            <a:off x="14221701" y="392517"/>
            <a:ext cx="3958208" cy="189994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true" flipV="false" rot="0">
            <a:off x="16667857" y="8480632"/>
            <a:ext cx="3240285" cy="1555337"/>
          </a:xfrm>
          <a:prstGeom prst="rect">
            <a:avLst/>
          </a:prstGeom>
        </p:spPr>
      </p:pic>
      <p:sp>
        <p:nvSpPr>
          <p:cNvPr name="Freeform 16" id="16"/>
          <p:cNvSpPr/>
          <p:nvPr/>
        </p:nvSpPr>
        <p:spPr>
          <a:xfrm flipH="false" flipV="false" rot="0">
            <a:off x="2450748" y="2605709"/>
            <a:ext cx="13711844" cy="6652591"/>
          </a:xfrm>
          <a:custGeom>
            <a:avLst/>
            <a:gdLst/>
            <a:ahLst/>
            <a:cxnLst/>
            <a:rect r="r" b="b" t="t" l="l"/>
            <a:pathLst>
              <a:path h="6652591" w="13711844">
                <a:moveTo>
                  <a:pt x="0" y="0"/>
                </a:moveTo>
                <a:lnTo>
                  <a:pt x="13711844" y="0"/>
                </a:lnTo>
                <a:lnTo>
                  <a:pt x="13711844" y="6652591"/>
                </a:lnTo>
                <a:lnTo>
                  <a:pt x="0" y="66525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43764" y="228510"/>
            <a:ext cx="7130565" cy="9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41"/>
              </a:lnSpc>
            </a:pPr>
            <a:r>
              <a:rPr lang="en-US" sz="7169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DATA EXPLORATION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200805" y="107190"/>
            <a:ext cx="1908999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 -Team 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36183" y="1366052"/>
            <a:ext cx="15546104" cy="9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41"/>
              </a:lnSpc>
            </a:pPr>
            <a:r>
              <a:rPr lang="en-US" sz="716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SEASONAL PATTERN OF CONGESTION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48855" y="54555"/>
            <a:ext cx="7580085" cy="1187672"/>
            <a:chOff x="0" y="0"/>
            <a:chExt cx="1806735" cy="28308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06735" cy="283085"/>
            </a:xfrm>
            <a:custGeom>
              <a:avLst/>
              <a:gdLst/>
              <a:ahLst/>
              <a:cxnLst/>
              <a:rect r="r" b="b" t="t" l="l"/>
              <a:pathLst>
                <a:path h="283085" w="1806735">
                  <a:moveTo>
                    <a:pt x="0" y="0"/>
                  </a:moveTo>
                  <a:lnTo>
                    <a:pt x="1806735" y="0"/>
                  </a:lnTo>
                  <a:lnTo>
                    <a:pt x="1806735" y="283085"/>
                  </a:lnTo>
                  <a:lnTo>
                    <a:pt x="0" y="283085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806735" cy="3211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1674746" y="7755137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5020109" y="54555"/>
            <a:ext cx="1042965" cy="104296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300896" y="154815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1" y="0"/>
                </a:lnTo>
                <a:lnTo>
                  <a:pt x="481391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true" flipV="false" rot="0">
            <a:off x="14221701" y="392517"/>
            <a:ext cx="3958208" cy="189994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true" flipV="false" rot="0">
            <a:off x="16667857" y="8480632"/>
            <a:ext cx="3240285" cy="1555337"/>
          </a:xfrm>
          <a:prstGeom prst="rect">
            <a:avLst/>
          </a:prstGeom>
        </p:spPr>
      </p:pic>
      <p:sp>
        <p:nvSpPr>
          <p:cNvPr name="Freeform 16" id="16"/>
          <p:cNvSpPr/>
          <p:nvPr/>
        </p:nvSpPr>
        <p:spPr>
          <a:xfrm flipH="false" flipV="false" rot="0">
            <a:off x="3412087" y="3695055"/>
            <a:ext cx="12984481" cy="3537629"/>
          </a:xfrm>
          <a:custGeom>
            <a:avLst/>
            <a:gdLst/>
            <a:ahLst/>
            <a:cxnLst/>
            <a:rect r="r" b="b" t="t" l="l"/>
            <a:pathLst>
              <a:path h="3537629" w="12984481">
                <a:moveTo>
                  <a:pt x="0" y="0"/>
                </a:moveTo>
                <a:lnTo>
                  <a:pt x="12984481" y="0"/>
                </a:lnTo>
                <a:lnTo>
                  <a:pt x="12984481" y="3537629"/>
                </a:lnTo>
                <a:lnTo>
                  <a:pt x="0" y="35376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43764" y="228510"/>
            <a:ext cx="7130565" cy="9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41"/>
              </a:lnSpc>
            </a:pPr>
            <a:r>
              <a:rPr lang="en-US" sz="7169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DATA EXPLORATION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200805" y="107190"/>
            <a:ext cx="1908999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 -Team 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36183" y="1366052"/>
            <a:ext cx="15546104" cy="1877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41"/>
              </a:lnSpc>
            </a:pPr>
            <a:r>
              <a:rPr lang="en-US" sz="716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CHECK FOR MULTICOLLINEARITY (USING VIF)</a:t>
            </a:r>
          </a:p>
          <a:p>
            <a:pPr algn="l">
              <a:lnSpc>
                <a:spcPts val="7241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68364" y="5076825"/>
            <a:ext cx="10427614" cy="1287932"/>
            <a:chOff x="0" y="0"/>
            <a:chExt cx="2485452" cy="30698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452" cy="306982"/>
            </a:xfrm>
            <a:custGeom>
              <a:avLst/>
              <a:gdLst/>
              <a:ahLst/>
              <a:cxnLst/>
              <a:rect r="r" b="b" t="t" l="l"/>
              <a:pathLst>
                <a:path h="306982" w="2485452">
                  <a:moveTo>
                    <a:pt x="0" y="0"/>
                  </a:moveTo>
                  <a:lnTo>
                    <a:pt x="2485452" y="0"/>
                  </a:lnTo>
                  <a:lnTo>
                    <a:pt x="2485452" y="306982"/>
                  </a:lnTo>
                  <a:lnTo>
                    <a:pt x="0" y="306982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485452" cy="3450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45215" y="4113238"/>
            <a:ext cx="4821758" cy="9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41"/>
              </a:lnSpc>
            </a:pPr>
            <a:r>
              <a:rPr lang="en-US" sz="7169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KEY CONCEPTS 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3017931" y="7703019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745215" y="5268529"/>
            <a:ext cx="6814036" cy="9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41"/>
              </a:lnSpc>
            </a:pPr>
            <a:r>
              <a:rPr lang="en-US" sz="716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&amp; MODEL SELECTION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741896" y="1592660"/>
            <a:ext cx="1042965" cy="104296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135925" y="1871684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2" y="0"/>
                </a:lnTo>
                <a:lnTo>
                  <a:pt x="481392" y="484917"/>
                </a:lnTo>
                <a:lnTo>
                  <a:pt x="0" y="4849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853955" y="1934748"/>
            <a:ext cx="1908999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 -Team 1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8797375" y="1230656"/>
            <a:ext cx="7641555" cy="8987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7"/>
              </a:lnSpc>
            </a:pPr>
            <a:r>
              <a:rPr lang="en-US" sz="2412" b="true">
                <a:solidFill>
                  <a:srgbClr val="000000"/>
                </a:solidFill>
                <a:latin typeface="Afeesh Bold"/>
                <a:ea typeface="Afeesh Bold"/>
                <a:cs typeface="Afeesh Bold"/>
                <a:sym typeface="Afeesh Bold"/>
              </a:rPr>
              <a:t>Key concepts:</a:t>
            </a:r>
          </a:p>
          <a:p>
            <a:pPr algn="l" marL="520793" indent="-260396" lvl="1">
              <a:lnSpc>
                <a:spcPts val="3377"/>
              </a:lnSpc>
              <a:buFont typeface="Arial"/>
              <a:buChar char="•"/>
            </a:pPr>
            <a:r>
              <a:rPr lang="en-US" b="true" sz="2412">
                <a:solidFill>
                  <a:srgbClr val="000000"/>
                </a:solidFill>
                <a:latin typeface="Afeesh Bold"/>
                <a:ea typeface="Afeesh Bold"/>
                <a:cs typeface="Afeesh Bold"/>
                <a:sym typeface="Afeesh Bold"/>
              </a:rPr>
              <a:t>Linear vs. Non-Linear Models:</a:t>
            </a:r>
          </a:p>
          <a:p>
            <a:pPr algn="l" marL="1041586" indent="-347195" lvl="2">
              <a:lnSpc>
                <a:spcPts val="3377"/>
              </a:lnSpc>
              <a:buFont typeface="Arial"/>
              <a:buChar char="⚬"/>
            </a:pPr>
            <a:r>
              <a:rPr lang="en-US" b="true" sz="2412">
                <a:solidFill>
                  <a:srgbClr val="000000"/>
                </a:solidFill>
                <a:latin typeface="Afeesh Bold"/>
                <a:ea typeface="Afeesh Bold"/>
                <a:cs typeface="Afeesh Bold"/>
                <a:sym typeface="Afeesh Bold"/>
              </a:rPr>
              <a:t>Linear models (e.g., Linear, Ridge, Lasso) </a:t>
            </a:r>
          </a:p>
          <a:p>
            <a:pPr algn="l" marL="1041586" indent="-347195" lvl="2">
              <a:lnSpc>
                <a:spcPts val="3377"/>
              </a:lnSpc>
              <a:buFont typeface="Arial"/>
              <a:buChar char="⚬"/>
            </a:pPr>
            <a:r>
              <a:rPr lang="en-US" b="true" sz="2412">
                <a:solidFill>
                  <a:srgbClr val="000000"/>
                </a:solidFill>
                <a:latin typeface="Afeesh Bold"/>
                <a:ea typeface="Afeesh Bold"/>
                <a:cs typeface="Afeesh Bold"/>
                <a:sym typeface="Afeesh Bold"/>
              </a:rPr>
              <a:t>Non-linear models (e.g., RandomForest, LSTM)</a:t>
            </a:r>
          </a:p>
          <a:p>
            <a:pPr algn="l" marL="520793" indent="-260396" lvl="1">
              <a:lnSpc>
                <a:spcPts val="3377"/>
              </a:lnSpc>
              <a:buFont typeface="Arial"/>
              <a:buChar char="•"/>
            </a:pPr>
            <a:r>
              <a:rPr lang="en-US" b="true" sz="2412">
                <a:solidFill>
                  <a:srgbClr val="000000"/>
                </a:solidFill>
                <a:latin typeface="Afeesh Bold"/>
                <a:ea typeface="Afeesh Bold"/>
                <a:cs typeface="Afeesh Bold"/>
                <a:sym typeface="Afeesh Bold"/>
              </a:rPr>
              <a:t>Regularization:</a:t>
            </a:r>
          </a:p>
          <a:p>
            <a:pPr algn="l" marL="1041586" indent="-347195" lvl="2">
              <a:lnSpc>
                <a:spcPts val="3377"/>
              </a:lnSpc>
              <a:buFont typeface="Arial"/>
              <a:buChar char="⚬"/>
            </a:pPr>
            <a:r>
              <a:rPr lang="en-US" b="true" sz="2412">
                <a:solidFill>
                  <a:srgbClr val="000000"/>
                </a:solidFill>
                <a:latin typeface="Afeesh Bold"/>
                <a:ea typeface="Afeesh Bold"/>
                <a:cs typeface="Afeesh Bold"/>
                <a:sym typeface="Afeesh Bold"/>
              </a:rPr>
              <a:t>Ridge and Lasso apply penalties to control overfitting, </a:t>
            </a:r>
          </a:p>
          <a:p>
            <a:pPr algn="l" marL="520793" indent="-260396" lvl="1">
              <a:lnSpc>
                <a:spcPts val="3377"/>
              </a:lnSpc>
              <a:buFont typeface="Arial"/>
              <a:buChar char="•"/>
            </a:pPr>
            <a:r>
              <a:rPr lang="en-US" b="true" sz="2412">
                <a:solidFill>
                  <a:srgbClr val="000000"/>
                </a:solidFill>
                <a:latin typeface="Afeesh Bold"/>
                <a:ea typeface="Afeesh Bold"/>
                <a:cs typeface="Afeesh Bold"/>
                <a:sym typeface="Afeesh Bold"/>
              </a:rPr>
              <a:t>Ensemble Learning:</a:t>
            </a:r>
          </a:p>
          <a:p>
            <a:pPr algn="l" marL="1041586" indent="-347195" lvl="2">
              <a:lnSpc>
                <a:spcPts val="3377"/>
              </a:lnSpc>
              <a:buFont typeface="Arial"/>
              <a:buChar char="⚬"/>
            </a:pPr>
            <a:r>
              <a:rPr lang="en-US" b="true" sz="2412">
                <a:solidFill>
                  <a:srgbClr val="000000"/>
                </a:solidFill>
                <a:latin typeface="Afeesh Bold"/>
                <a:ea typeface="Afeesh Bold"/>
                <a:cs typeface="Afeesh Bold"/>
                <a:sym typeface="Afeesh Bold"/>
              </a:rPr>
              <a:t>RandomForest uses multiple decision trees to combine predictions, reducing overfitting and improving accuracy.</a:t>
            </a:r>
          </a:p>
          <a:p>
            <a:pPr algn="l" marL="520793" indent="-260396" lvl="1">
              <a:lnSpc>
                <a:spcPts val="3377"/>
              </a:lnSpc>
              <a:buFont typeface="Arial"/>
              <a:buChar char="•"/>
            </a:pPr>
            <a:r>
              <a:rPr lang="en-US" b="true" sz="2412">
                <a:solidFill>
                  <a:srgbClr val="000000"/>
                </a:solidFill>
                <a:latin typeface="Afeesh Bold"/>
                <a:ea typeface="Afeesh Bold"/>
                <a:cs typeface="Afeesh Bold"/>
                <a:sym typeface="Afeesh Bold"/>
              </a:rPr>
              <a:t>Sequential Data &amp; Time-Series Prediction:</a:t>
            </a:r>
          </a:p>
          <a:p>
            <a:pPr algn="l" marL="1041586" indent="-347195" lvl="2">
              <a:lnSpc>
                <a:spcPts val="3377"/>
              </a:lnSpc>
              <a:buFont typeface="Arial"/>
              <a:buChar char="⚬"/>
            </a:pPr>
            <a:r>
              <a:rPr lang="en-US" b="true" sz="2412">
                <a:solidFill>
                  <a:srgbClr val="000000"/>
                </a:solidFill>
                <a:latin typeface="Afeesh Bold"/>
                <a:ea typeface="Afeesh Bold"/>
                <a:cs typeface="Afeesh Bold"/>
                <a:sym typeface="Afeesh Bold"/>
              </a:rPr>
              <a:t>LSTM handles time-dependent data, ideal for predicting changing traffic patterns over time.</a:t>
            </a:r>
          </a:p>
          <a:p>
            <a:pPr algn="l" marL="520793" indent="-260396" lvl="1">
              <a:lnSpc>
                <a:spcPts val="3377"/>
              </a:lnSpc>
              <a:buFont typeface="Arial"/>
              <a:buChar char="•"/>
            </a:pPr>
            <a:r>
              <a:rPr lang="en-US" b="true" sz="2412">
                <a:solidFill>
                  <a:srgbClr val="000000"/>
                </a:solidFill>
                <a:latin typeface="Afeesh Bold"/>
                <a:ea typeface="Afeesh Bold"/>
                <a:cs typeface="Afeesh Bold"/>
                <a:sym typeface="Afeesh Bold"/>
              </a:rPr>
              <a:t>Data Normalization &amp; Scaling:</a:t>
            </a:r>
          </a:p>
          <a:p>
            <a:pPr algn="l" marL="1041586" indent="-347195" lvl="2">
              <a:lnSpc>
                <a:spcPts val="3377"/>
              </a:lnSpc>
              <a:buFont typeface="Arial"/>
              <a:buChar char="⚬"/>
            </a:pPr>
            <a:r>
              <a:rPr lang="en-US" b="true" sz="2412">
                <a:solidFill>
                  <a:srgbClr val="000000"/>
                </a:solidFill>
                <a:latin typeface="Afeesh Bold"/>
                <a:ea typeface="Afeesh Bold"/>
                <a:cs typeface="Afeesh Bold"/>
                <a:sym typeface="Afeesh Bold"/>
              </a:rPr>
              <a:t>Normalization (MinMaxScaler): crucial for models like LSTM, which are sensitive to different data scales.</a:t>
            </a:r>
          </a:p>
          <a:p>
            <a:pPr algn="l" marL="1041586" indent="-347195" lvl="2">
              <a:lnSpc>
                <a:spcPts val="3377"/>
              </a:lnSpc>
              <a:buFont typeface="Arial"/>
              <a:buChar char="⚬"/>
            </a:pPr>
            <a:r>
              <a:rPr lang="en-US" b="true" sz="2412">
                <a:solidFill>
                  <a:srgbClr val="000000"/>
                </a:solidFill>
                <a:latin typeface="Afeesh Bold"/>
                <a:ea typeface="Afeesh Bold"/>
                <a:cs typeface="Afeesh Bold"/>
                <a:sym typeface="Afeesh Bold"/>
              </a:rPr>
              <a:t>Ensures that features like congestion level and population density are on a similar scale.</a:t>
            </a:r>
          </a:p>
          <a:p>
            <a:pPr algn="l">
              <a:lnSpc>
                <a:spcPts val="3377"/>
              </a:lnSpc>
            </a:pP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true" flipV="false" rot="0">
            <a:off x="14221701" y="392517"/>
            <a:ext cx="3958208" cy="189994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true" flipV="false" rot="0">
            <a:off x="16667857" y="8480632"/>
            <a:ext cx="3240285" cy="155533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68364" y="5076825"/>
            <a:ext cx="10427614" cy="1287932"/>
            <a:chOff x="0" y="0"/>
            <a:chExt cx="2485452" cy="30698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452" cy="306982"/>
            </a:xfrm>
            <a:custGeom>
              <a:avLst/>
              <a:gdLst/>
              <a:ahLst/>
              <a:cxnLst/>
              <a:rect r="r" b="b" t="t" l="l"/>
              <a:pathLst>
                <a:path h="306982" w="2485452">
                  <a:moveTo>
                    <a:pt x="0" y="0"/>
                  </a:moveTo>
                  <a:lnTo>
                    <a:pt x="2485452" y="0"/>
                  </a:lnTo>
                  <a:lnTo>
                    <a:pt x="2485452" y="306982"/>
                  </a:lnTo>
                  <a:lnTo>
                    <a:pt x="0" y="306982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485452" cy="3450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45215" y="4113238"/>
            <a:ext cx="4821758" cy="9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41"/>
              </a:lnSpc>
            </a:pPr>
            <a:r>
              <a:rPr lang="en-US" sz="7169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KEY CONCEPTS 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3017931" y="7703019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745215" y="5268529"/>
            <a:ext cx="6814036" cy="9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41"/>
              </a:lnSpc>
            </a:pPr>
            <a:r>
              <a:rPr lang="en-US" sz="716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&amp; MODEL SELECTION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741896" y="1592660"/>
            <a:ext cx="1042965" cy="104296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135925" y="1871684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2" y="0"/>
                </a:lnTo>
                <a:lnTo>
                  <a:pt x="481392" y="484917"/>
                </a:lnTo>
                <a:lnTo>
                  <a:pt x="0" y="4849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853955" y="1934748"/>
            <a:ext cx="1908999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 -Team 1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9144000" y="3008819"/>
            <a:ext cx="7548863" cy="4059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05"/>
              </a:lnSpc>
            </a:pPr>
            <a:r>
              <a:rPr lang="en-US" sz="3289" b="true">
                <a:solidFill>
                  <a:srgbClr val="000000"/>
                </a:solidFill>
                <a:latin typeface="Afeesh Bold"/>
                <a:ea typeface="Afeesh Bold"/>
                <a:cs typeface="Afeesh Bold"/>
                <a:sym typeface="Afeesh Bold"/>
              </a:rPr>
              <a:t>Algorithms considered:</a:t>
            </a:r>
          </a:p>
          <a:p>
            <a:pPr algn="l" marL="710290" indent="-355145" lvl="1">
              <a:lnSpc>
                <a:spcPts val="4605"/>
              </a:lnSpc>
              <a:buFont typeface="Arial"/>
              <a:buChar char="•"/>
            </a:pPr>
            <a:r>
              <a:rPr lang="en-US" b="true" sz="3289">
                <a:solidFill>
                  <a:srgbClr val="000000"/>
                </a:solidFill>
                <a:latin typeface="Afeesh Bold"/>
                <a:ea typeface="Afeesh Bold"/>
                <a:cs typeface="Afeesh Bold"/>
                <a:sym typeface="Afeesh Bold"/>
              </a:rPr>
              <a:t>Linear Regression</a:t>
            </a:r>
          </a:p>
          <a:p>
            <a:pPr algn="l" marL="710290" indent="-355145" lvl="1">
              <a:lnSpc>
                <a:spcPts val="4605"/>
              </a:lnSpc>
              <a:buFont typeface="Arial"/>
              <a:buChar char="•"/>
            </a:pPr>
            <a:r>
              <a:rPr lang="en-US" b="true" sz="3289">
                <a:solidFill>
                  <a:srgbClr val="000000"/>
                </a:solidFill>
                <a:latin typeface="Afeesh Bold"/>
                <a:ea typeface="Afeesh Bold"/>
                <a:cs typeface="Afeesh Bold"/>
                <a:sym typeface="Afeesh Bold"/>
              </a:rPr>
              <a:t>Ridge &amp; Lasso Regression</a:t>
            </a:r>
          </a:p>
          <a:p>
            <a:pPr algn="l" marL="710290" indent="-355145" lvl="1">
              <a:lnSpc>
                <a:spcPts val="4605"/>
              </a:lnSpc>
              <a:buFont typeface="Arial"/>
              <a:buChar char="•"/>
            </a:pPr>
            <a:r>
              <a:rPr lang="en-US" b="true" sz="3289">
                <a:solidFill>
                  <a:srgbClr val="000000"/>
                </a:solidFill>
                <a:latin typeface="Afeesh Bold"/>
                <a:ea typeface="Afeesh Bold"/>
                <a:cs typeface="Afeesh Bold"/>
                <a:sym typeface="Afeesh Bold"/>
              </a:rPr>
              <a:t>RandomForest Regressor</a:t>
            </a:r>
          </a:p>
          <a:p>
            <a:pPr algn="l" marL="710290" indent="-355145" lvl="1">
              <a:lnSpc>
                <a:spcPts val="4605"/>
              </a:lnSpc>
              <a:buFont typeface="Arial"/>
              <a:buChar char="•"/>
            </a:pPr>
            <a:r>
              <a:rPr lang="en-US" b="true" sz="3289">
                <a:solidFill>
                  <a:srgbClr val="000000"/>
                </a:solidFill>
                <a:latin typeface="Afeesh Bold"/>
                <a:ea typeface="Afeesh Bold"/>
                <a:cs typeface="Afeesh Bold"/>
                <a:sym typeface="Afeesh Bold"/>
              </a:rPr>
              <a:t>LSTM (Long Short-Term Memory)</a:t>
            </a:r>
          </a:p>
          <a:p>
            <a:pPr algn="l">
              <a:lnSpc>
                <a:spcPts val="4605"/>
              </a:lnSpc>
            </a:pPr>
            <a:r>
              <a:rPr lang="en-US" sz="3289" b="true">
                <a:solidFill>
                  <a:srgbClr val="000000"/>
                </a:solidFill>
                <a:latin typeface="Afeesh Bold"/>
                <a:ea typeface="Afeesh Bold"/>
                <a:cs typeface="Afeesh Bold"/>
                <a:sym typeface="Afeesh Bold"/>
              </a:rPr>
              <a:t>Final model selection:</a:t>
            </a:r>
          </a:p>
          <a:p>
            <a:pPr algn="l" marL="710290" indent="-355145" lvl="1">
              <a:lnSpc>
                <a:spcPts val="4605"/>
              </a:lnSpc>
              <a:buFont typeface="Arial"/>
              <a:buChar char="•"/>
            </a:pPr>
            <a:r>
              <a:rPr lang="en-US" b="true" sz="3289">
                <a:solidFill>
                  <a:srgbClr val="000000"/>
                </a:solidFill>
                <a:latin typeface="Afeesh Bold"/>
                <a:ea typeface="Afeesh Bold"/>
                <a:cs typeface="Afeesh Bold"/>
                <a:sym typeface="Afeesh Bold"/>
              </a:rPr>
              <a:t>LSTM (Long Short-Term Memory)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true" flipV="false" rot="0">
            <a:off x="14221701" y="392517"/>
            <a:ext cx="3958208" cy="189994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true" flipV="false" rot="0">
            <a:off x="15938961" y="8731663"/>
            <a:ext cx="3240285" cy="155533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4864" y="4847745"/>
            <a:ext cx="2947693" cy="4114800"/>
          </a:xfrm>
          <a:custGeom>
            <a:avLst/>
            <a:gdLst/>
            <a:ahLst/>
            <a:cxnLst/>
            <a:rect r="r" b="b" t="t" l="l"/>
            <a:pathLst>
              <a:path h="4114800" w="2947693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561158" y="870545"/>
            <a:ext cx="1042965" cy="104296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955188" y="1149568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1" y="0"/>
                </a:lnTo>
                <a:lnTo>
                  <a:pt x="481391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355315" y="4303831"/>
            <a:ext cx="1098588" cy="1381871"/>
          </a:xfrm>
          <a:prstGeom prst="rect">
            <a:avLst/>
          </a:prstGeom>
        </p:spPr>
      </p:pic>
      <p:sp>
        <p:nvSpPr>
          <p:cNvPr name="AutoShape 9" id="9"/>
          <p:cNvSpPr/>
          <p:nvPr/>
        </p:nvSpPr>
        <p:spPr>
          <a:xfrm flipV="true">
            <a:off x="8076849" y="3418688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4470356" y="2119668"/>
            <a:ext cx="9347289" cy="1227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37"/>
              </a:lnSpc>
              <a:spcBef>
                <a:spcPct val="0"/>
              </a:spcBef>
            </a:pPr>
            <a:r>
              <a:rPr lang="en-US" sz="7169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PROBLEM STATEMENT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71989" y="4251276"/>
            <a:ext cx="8062477" cy="3648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5522" indent="-322761" lvl="1">
              <a:lnSpc>
                <a:spcPts val="4185"/>
              </a:lnSpc>
              <a:buFont typeface="Arial"/>
              <a:buChar char="•"/>
            </a:pPr>
            <a:r>
              <a:rPr lang="en-US" sz="2989">
                <a:solidFill>
                  <a:srgbClr val="000000"/>
                </a:solidFill>
                <a:latin typeface="Afeesh"/>
                <a:ea typeface="Afeesh"/>
                <a:cs typeface="Afeesh"/>
                <a:sym typeface="Afeesh"/>
              </a:rPr>
              <a:t>Traffic congestion is a growing issue in urban areas, impacting daily commutes and productivity</a:t>
            </a:r>
          </a:p>
          <a:p>
            <a:pPr algn="l">
              <a:lnSpc>
                <a:spcPts val="4185"/>
              </a:lnSpc>
            </a:pPr>
            <a:r>
              <a:rPr lang="en-US" sz="2989">
                <a:solidFill>
                  <a:srgbClr val="000000"/>
                </a:solidFill>
                <a:latin typeface="Afeesh"/>
                <a:ea typeface="Afeesh"/>
                <a:cs typeface="Afeesh"/>
                <a:sym typeface="Afeesh"/>
              </a:rPr>
              <a:t>.</a:t>
            </a:r>
          </a:p>
          <a:p>
            <a:pPr algn="l" marL="645522" indent="-322761" lvl="1">
              <a:lnSpc>
                <a:spcPts val="4185"/>
              </a:lnSpc>
              <a:buFont typeface="Arial"/>
              <a:buChar char="•"/>
            </a:pPr>
            <a:r>
              <a:rPr lang="en-US" sz="2989">
                <a:solidFill>
                  <a:srgbClr val="000000"/>
                </a:solidFill>
                <a:latin typeface="Afeesh"/>
                <a:ea typeface="Afeesh"/>
                <a:cs typeface="Afeesh"/>
                <a:sym typeface="Afeesh"/>
              </a:rPr>
              <a:t>Complex road networks and changing environmental conditions make it difficult to predict congestion accurately.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4673897" y="2244875"/>
            <a:ext cx="2947693" cy="4114800"/>
          </a:xfrm>
          <a:custGeom>
            <a:avLst/>
            <a:gdLst/>
            <a:ahLst/>
            <a:cxnLst/>
            <a:rect r="r" b="b" t="t" l="l"/>
            <a:pathLst>
              <a:path h="4114800" w="2947693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5685338" y="5391660"/>
            <a:ext cx="1203221" cy="1513485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8909475" y="1187230"/>
            <a:ext cx="2360027" cy="447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8"/>
              </a:lnSpc>
              <a:spcBef>
                <a:spcPct val="0"/>
              </a:spcBef>
            </a:pPr>
            <a:r>
              <a:rPr lang="en-US" b="true" sz="26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 - Team 1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98347" y="2908890"/>
            <a:ext cx="22247141" cy="1298716"/>
            <a:chOff x="0" y="0"/>
            <a:chExt cx="5302669" cy="3095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02669" cy="309553"/>
            </a:xfrm>
            <a:custGeom>
              <a:avLst/>
              <a:gdLst/>
              <a:ahLst/>
              <a:cxnLst/>
              <a:rect r="r" b="b" t="t" l="l"/>
              <a:pathLst>
                <a:path h="309553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309553"/>
                  </a:lnTo>
                  <a:lnTo>
                    <a:pt x="0" y="309553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02669" cy="347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13069" y="1938953"/>
            <a:ext cx="4712027" cy="6119516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0113753" y="870545"/>
            <a:ext cx="1042965" cy="104296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507783" y="1149568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1" y="0"/>
                </a:lnTo>
                <a:lnTo>
                  <a:pt x="481391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225812" y="1212632"/>
            <a:ext cx="1908999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 -Team 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51847" y="1874437"/>
            <a:ext cx="6700964" cy="1034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58"/>
              </a:lnSpc>
            </a:pPr>
            <a:r>
              <a:rPr lang="en-US" sz="7169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DATA CLEANING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851847" y="3036274"/>
            <a:ext cx="6700964" cy="1034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58"/>
              </a:lnSpc>
            </a:pPr>
            <a:r>
              <a:rPr lang="en-US" sz="716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PROCESS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86934" y="5277165"/>
            <a:ext cx="6793161" cy="373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5"/>
              </a:lnSpc>
              <a:spcBef>
                <a:spcPct val="0"/>
              </a:spcBef>
            </a:pPr>
            <a:r>
              <a:rPr lang="en-US" sz="2189">
                <a:solidFill>
                  <a:srgbClr val="000000"/>
                </a:solidFill>
                <a:latin typeface="Afeesh"/>
                <a:ea typeface="Afeesh"/>
                <a:cs typeface="Afeesh"/>
                <a:sym typeface="Afeesh"/>
              </a:rPr>
              <a:t>------------------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98347" y="4293879"/>
            <a:ext cx="22247141" cy="3988752"/>
            <a:chOff x="0" y="0"/>
            <a:chExt cx="5302669" cy="9507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02669" cy="950730"/>
            </a:xfrm>
            <a:custGeom>
              <a:avLst/>
              <a:gdLst/>
              <a:ahLst/>
              <a:cxnLst/>
              <a:rect r="r" b="b" t="t" l="l"/>
              <a:pathLst>
                <a:path h="950730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950730"/>
                  </a:lnTo>
                  <a:lnTo>
                    <a:pt x="0" y="950730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02669" cy="9888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7955188" y="3958094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7561158" y="870545"/>
            <a:ext cx="1042965" cy="104296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955188" y="1149568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1" y="0"/>
                </a:lnTo>
                <a:lnTo>
                  <a:pt x="481391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329344" y="660436"/>
            <a:ext cx="3518635" cy="3518635"/>
          </a:xfrm>
          <a:custGeom>
            <a:avLst/>
            <a:gdLst/>
            <a:ahLst/>
            <a:cxnLst/>
            <a:rect r="r" b="b" t="t" l="l"/>
            <a:pathLst>
              <a:path h="3518635" w="3518635">
                <a:moveTo>
                  <a:pt x="0" y="0"/>
                </a:moveTo>
                <a:lnTo>
                  <a:pt x="3518635" y="0"/>
                </a:lnTo>
                <a:lnTo>
                  <a:pt x="3518635" y="3518635"/>
                </a:lnTo>
                <a:lnTo>
                  <a:pt x="0" y="35186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587893" y="4481864"/>
            <a:ext cx="11528896" cy="373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5"/>
              </a:lnSpc>
              <a:spcBef>
                <a:spcPct val="0"/>
              </a:spcBef>
            </a:pPr>
            <a:r>
              <a:rPr lang="en-US" sz="2189">
                <a:solidFill>
                  <a:srgbClr val="FFFFFF"/>
                </a:solidFill>
                <a:latin typeface="Afeesh"/>
                <a:ea typeface="Afeesh"/>
                <a:cs typeface="Afeesh"/>
                <a:sym typeface="Afeesh"/>
              </a:rPr>
              <a:t>-------------------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2487975" y="6523313"/>
            <a:ext cx="5794139" cy="5794139"/>
          </a:xfrm>
          <a:custGeom>
            <a:avLst/>
            <a:gdLst/>
            <a:ahLst/>
            <a:cxnLst/>
            <a:rect r="r" b="b" t="t" l="l"/>
            <a:pathLst>
              <a:path h="5794139" w="5794139">
                <a:moveTo>
                  <a:pt x="0" y="0"/>
                </a:moveTo>
                <a:lnTo>
                  <a:pt x="5794139" y="0"/>
                </a:lnTo>
                <a:lnTo>
                  <a:pt x="5794139" y="5794139"/>
                </a:lnTo>
                <a:lnTo>
                  <a:pt x="0" y="57941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09095" y="2214854"/>
            <a:ext cx="13745256" cy="1227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37"/>
              </a:lnSpc>
              <a:spcBef>
                <a:spcPct val="0"/>
              </a:spcBef>
            </a:pPr>
            <a:r>
              <a:rPr lang="en-US" sz="7169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MODEL EVALUATION METRICS &amp; RESULTS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673217" y="1212632"/>
            <a:ext cx="1908999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 - Team 1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68364" y="3485946"/>
            <a:ext cx="10391529" cy="1265191"/>
            <a:chOff x="0" y="0"/>
            <a:chExt cx="2476850" cy="3015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76850" cy="301562"/>
            </a:xfrm>
            <a:custGeom>
              <a:avLst/>
              <a:gdLst/>
              <a:ahLst/>
              <a:cxnLst/>
              <a:rect r="r" b="b" t="t" l="l"/>
              <a:pathLst>
                <a:path h="301562" w="2476850">
                  <a:moveTo>
                    <a:pt x="0" y="0"/>
                  </a:moveTo>
                  <a:lnTo>
                    <a:pt x="2476850" y="0"/>
                  </a:lnTo>
                  <a:lnTo>
                    <a:pt x="2476850" y="301562"/>
                  </a:lnTo>
                  <a:lnTo>
                    <a:pt x="0" y="301562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476850" cy="3396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1674746" y="1363618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3808739" y="1156032"/>
            <a:ext cx="1042965" cy="104296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4202768" y="1435055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2" y="0"/>
                </a:lnTo>
                <a:lnTo>
                  <a:pt x="481392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53894" y="3609771"/>
            <a:ext cx="7205379" cy="9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41"/>
              </a:lnSpc>
            </a:pPr>
            <a:r>
              <a:rPr lang="en-US" sz="7169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RECOMMENDATIONS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920798" y="1498120"/>
            <a:ext cx="1908999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 -Team 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76857" y="5726271"/>
            <a:ext cx="6254794" cy="373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5"/>
              </a:lnSpc>
              <a:spcBef>
                <a:spcPct val="0"/>
              </a:spcBef>
            </a:pPr>
            <a:r>
              <a:rPr lang="en-US" sz="2189">
                <a:solidFill>
                  <a:srgbClr val="000000"/>
                </a:solidFill>
                <a:latin typeface="Afeesh"/>
                <a:ea typeface="Afeesh"/>
                <a:cs typeface="Afeesh"/>
                <a:sym typeface="Afeesh"/>
              </a:rPr>
              <a:t>-----------------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42546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79570" y="5269548"/>
            <a:ext cx="22247141" cy="2449547"/>
            <a:chOff x="0" y="0"/>
            <a:chExt cx="5302669" cy="5838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02669" cy="583856"/>
            </a:xfrm>
            <a:custGeom>
              <a:avLst/>
              <a:gdLst/>
              <a:ahLst/>
              <a:cxnLst/>
              <a:rect r="r" b="b" t="t" l="l"/>
              <a:pathLst>
                <a:path h="583856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583856"/>
                  </a:lnTo>
                  <a:lnTo>
                    <a:pt x="0" y="583856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302669" cy="6219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33017" y="2427284"/>
            <a:ext cx="5077990" cy="507799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138572" y="1605667"/>
            <a:ext cx="2147544" cy="214754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679217" y="1605667"/>
            <a:ext cx="1042965" cy="104296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7073247" y="1884691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1" y="0"/>
                </a:lnTo>
                <a:lnTo>
                  <a:pt x="481391" y="484917"/>
                </a:lnTo>
                <a:lnTo>
                  <a:pt x="0" y="4849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679217" y="2834119"/>
            <a:ext cx="8592580" cy="2435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929"/>
              </a:lnSpc>
              <a:spcBef>
                <a:spcPct val="0"/>
              </a:spcBef>
            </a:pPr>
            <a:r>
              <a:rPr lang="en-US" sz="14235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791276" y="1947755"/>
            <a:ext cx="1908999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 -Team 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679217" y="5069844"/>
            <a:ext cx="11106614" cy="2435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929"/>
              </a:lnSpc>
              <a:spcBef>
                <a:spcPct val="0"/>
              </a:spcBef>
            </a:pPr>
            <a:r>
              <a:rPr lang="en-US" sz="14235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QUESTIONS TIME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4864" y="4847745"/>
            <a:ext cx="2947693" cy="4114800"/>
          </a:xfrm>
          <a:custGeom>
            <a:avLst/>
            <a:gdLst/>
            <a:ahLst/>
            <a:cxnLst/>
            <a:rect r="r" b="b" t="t" l="l"/>
            <a:pathLst>
              <a:path h="4114800" w="2947693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561158" y="870545"/>
            <a:ext cx="1042965" cy="104296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955188" y="1149568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1" y="0"/>
                </a:lnTo>
                <a:lnTo>
                  <a:pt x="481391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355315" y="4303831"/>
            <a:ext cx="1098588" cy="1381871"/>
          </a:xfrm>
          <a:prstGeom prst="rect">
            <a:avLst/>
          </a:prstGeom>
        </p:spPr>
      </p:pic>
      <p:sp>
        <p:nvSpPr>
          <p:cNvPr name="AutoShape 9" id="9"/>
          <p:cNvSpPr/>
          <p:nvPr/>
        </p:nvSpPr>
        <p:spPr>
          <a:xfrm flipV="true">
            <a:off x="8076849" y="3418688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4470356" y="2119668"/>
            <a:ext cx="9347289" cy="1227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37"/>
              </a:lnSpc>
              <a:spcBef>
                <a:spcPct val="0"/>
              </a:spcBef>
            </a:pPr>
            <a:r>
              <a:rPr lang="en-US" sz="7169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OUR SOLUTION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610211" y="4061625"/>
            <a:ext cx="6598529" cy="4845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3079" indent="-296540" lvl="1">
              <a:lnSpc>
                <a:spcPts val="3845"/>
              </a:lnSpc>
              <a:buFont typeface="Arial"/>
              <a:buChar char="•"/>
            </a:pPr>
            <a:r>
              <a:rPr lang="en-US" sz="2747">
                <a:solidFill>
                  <a:srgbClr val="000000"/>
                </a:solidFill>
                <a:latin typeface="Afeesh"/>
                <a:ea typeface="Afeesh"/>
                <a:cs typeface="Afeesh"/>
                <a:sym typeface="Afeesh"/>
              </a:rPr>
              <a:t>Key factors used for prediction:</a:t>
            </a:r>
          </a:p>
          <a:p>
            <a:pPr algn="l" marL="1186159" indent="-395386" lvl="2">
              <a:lnSpc>
                <a:spcPts val="3845"/>
              </a:lnSpc>
              <a:buFont typeface="Arial"/>
              <a:buChar char="⚬"/>
            </a:pPr>
            <a:r>
              <a:rPr lang="en-US" sz="2747">
                <a:solidFill>
                  <a:srgbClr val="000000"/>
                </a:solidFill>
                <a:latin typeface="Afeesh"/>
                <a:ea typeface="Afeesh"/>
                <a:cs typeface="Afeesh"/>
                <a:sym typeface="Afeesh"/>
              </a:rPr>
              <a:t>Weather conditions</a:t>
            </a:r>
          </a:p>
          <a:p>
            <a:pPr algn="l" marL="1186159" indent="-395386" lvl="2">
              <a:lnSpc>
                <a:spcPts val="3845"/>
              </a:lnSpc>
              <a:buFont typeface="Arial"/>
              <a:buChar char="⚬"/>
            </a:pPr>
            <a:r>
              <a:rPr lang="en-US" sz="2747">
                <a:solidFill>
                  <a:srgbClr val="000000"/>
                </a:solidFill>
                <a:latin typeface="Afeesh"/>
                <a:ea typeface="Afeesh"/>
                <a:cs typeface="Afeesh"/>
                <a:sym typeface="Afeesh"/>
              </a:rPr>
              <a:t>Road types</a:t>
            </a:r>
          </a:p>
          <a:p>
            <a:pPr algn="l" marL="1186159" indent="-395386" lvl="2">
              <a:lnSpc>
                <a:spcPts val="3845"/>
              </a:lnSpc>
              <a:buFont typeface="Arial"/>
              <a:buChar char="⚬"/>
            </a:pPr>
            <a:r>
              <a:rPr lang="en-US" sz="2747">
                <a:solidFill>
                  <a:srgbClr val="000000"/>
                </a:solidFill>
                <a:latin typeface="Afeesh"/>
                <a:ea typeface="Afeesh"/>
                <a:cs typeface="Afeesh"/>
                <a:sym typeface="Afeesh"/>
              </a:rPr>
              <a:t>Vehicle types</a:t>
            </a:r>
          </a:p>
          <a:p>
            <a:pPr algn="l" marL="1186159" indent="-395386" lvl="2">
              <a:lnSpc>
                <a:spcPts val="3845"/>
              </a:lnSpc>
              <a:buFont typeface="Arial"/>
              <a:buChar char="⚬"/>
            </a:pPr>
            <a:r>
              <a:rPr lang="en-US" sz="2747">
                <a:solidFill>
                  <a:srgbClr val="000000"/>
                </a:solidFill>
                <a:latin typeface="Afeesh"/>
                <a:ea typeface="Afeesh"/>
                <a:cs typeface="Afeesh"/>
                <a:sym typeface="Afeesh"/>
              </a:rPr>
              <a:t>Population density</a:t>
            </a:r>
          </a:p>
          <a:p>
            <a:pPr algn="l" marL="1186159" indent="-395386" lvl="2">
              <a:lnSpc>
                <a:spcPts val="3845"/>
              </a:lnSpc>
              <a:buFont typeface="Arial"/>
              <a:buChar char="⚬"/>
            </a:pPr>
            <a:r>
              <a:rPr lang="en-US" sz="2747">
                <a:solidFill>
                  <a:srgbClr val="000000"/>
                </a:solidFill>
                <a:latin typeface="Afeesh"/>
                <a:ea typeface="Afeesh"/>
                <a:cs typeface="Afeesh"/>
                <a:sym typeface="Afeesh"/>
              </a:rPr>
              <a:t>Weather Impact Index</a:t>
            </a:r>
          </a:p>
          <a:p>
            <a:pPr algn="l" marL="593079" indent="-296540" lvl="1">
              <a:lnSpc>
                <a:spcPts val="3845"/>
              </a:lnSpc>
              <a:buFont typeface="Arial"/>
              <a:buChar char="•"/>
            </a:pPr>
            <a:r>
              <a:rPr lang="en-US" sz="2747">
                <a:solidFill>
                  <a:srgbClr val="000000"/>
                </a:solidFill>
                <a:latin typeface="Afeesh"/>
                <a:ea typeface="Afeesh"/>
                <a:cs typeface="Afeesh"/>
                <a:sym typeface="Afeesh"/>
              </a:rPr>
              <a:t>Accurate predictions can help:</a:t>
            </a:r>
          </a:p>
          <a:p>
            <a:pPr algn="l" marL="1186159" indent="-395386" lvl="2">
              <a:lnSpc>
                <a:spcPts val="3845"/>
              </a:lnSpc>
              <a:buFont typeface="Arial"/>
              <a:buChar char="⚬"/>
            </a:pPr>
            <a:r>
              <a:rPr lang="en-US" sz="2747">
                <a:solidFill>
                  <a:srgbClr val="000000"/>
                </a:solidFill>
                <a:latin typeface="Afeesh"/>
                <a:ea typeface="Afeesh"/>
                <a:cs typeface="Afeesh"/>
                <a:sym typeface="Afeesh"/>
              </a:rPr>
              <a:t>Optimize traffic flow</a:t>
            </a:r>
          </a:p>
          <a:p>
            <a:pPr algn="l" marL="1186159" indent="-395386" lvl="2">
              <a:lnSpc>
                <a:spcPts val="3845"/>
              </a:lnSpc>
              <a:buFont typeface="Arial"/>
              <a:buChar char="⚬"/>
            </a:pPr>
            <a:r>
              <a:rPr lang="en-US" sz="2747">
                <a:solidFill>
                  <a:srgbClr val="000000"/>
                </a:solidFill>
                <a:latin typeface="Afeesh"/>
                <a:ea typeface="Afeesh"/>
                <a:cs typeface="Afeesh"/>
                <a:sym typeface="Afeesh"/>
              </a:rPr>
              <a:t>Reduce delays</a:t>
            </a:r>
          </a:p>
          <a:p>
            <a:pPr algn="l" marL="1186159" indent="-395386" lvl="2">
              <a:lnSpc>
                <a:spcPts val="3845"/>
              </a:lnSpc>
              <a:buFont typeface="Arial"/>
              <a:buChar char="⚬"/>
            </a:pPr>
            <a:r>
              <a:rPr lang="en-US" sz="2747">
                <a:solidFill>
                  <a:srgbClr val="000000"/>
                </a:solidFill>
                <a:latin typeface="Afeesh"/>
                <a:ea typeface="Afeesh"/>
                <a:cs typeface="Afeesh"/>
                <a:sym typeface="Afeesh"/>
              </a:rPr>
              <a:t>Improve overall urban mobility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4673897" y="2244875"/>
            <a:ext cx="2947693" cy="4114800"/>
          </a:xfrm>
          <a:custGeom>
            <a:avLst/>
            <a:gdLst/>
            <a:ahLst/>
            <a:cxnLst/>
            <a:rect r="r" b="b" t="t" l="l"/>
            <a:pathLst>
              <a:path h="4114800" w="2947693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5685338" y="5391660"/>
            <a:ext cx="1203221" cy="1513485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8909475" y="1187230"/>
            <a:ext cx="2360027" cy="447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8"/>
              </a:lnSpc>
              <a:spcBef>
                <a:spcPct val="0"/>
              </a:spcBef>
            </a:pPr>
            <a:r>
              <a:rPr lang="en-US" b="true" sz="26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 - Team 1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48855" y="54555"/>
            <a:ext cx="10427614" cy="1287932"/>
            <a:chOff x="0" y="0"/>
            <a:chExt cx="2485452" cy="30698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452" cy="306982"/>
            </a:xfrm>
            <a:custGeom>
              <a:avLst/>
              <a:gdLst/>
              <a:ahLst/>
              <a:cxnLst/>
              <a:rect r="r" b="b" t="t" l="l"/>
              <a:pathLst>
                <a:path h="306982" w="2485452">
                  <a:moveTo>
                    <a:pt x="0" y="0"/>
                  </a:moveTo>
                  <a:lnTo>
                    <a:pt x="2485452" y="0"/>
                  </a:lnTo>
                  <a:lnTo>
                    <a:pt x="2485452" y="306982"/>
                  </a:lnTo>
                  <a:lnTo>
                    <a:pt x="0" y="306982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485452" cy="3450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3017931" y="7703019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5020109" y="54555"/>
            <a:ext cx="1042965" cy="104296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300896" y="154815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1" y="0"/>
                </a:lnTo>
                <a:lnTo>
                  <a:pt x="481391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true" flipV="false" rot="0">
            <a:off x="14221701" y="392517"/>
            <a:ext cx="3958208" cy="189994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true" flipV="false" rot="0">
            <a:off x="16667857" y="8480632"/>
            <a:ext cx="3240285" cy="1555337"/>
          </a:xfrm>
          <a:prstGeom prst="rect">
            <a:avLst/>
          </a:prstGeom>
        </p:spPr>
      </p:pic>
      <p:sp>
        <p:nvSpPr>
          <p:cNvPr name="Freeform 16" id="16"/>
          <p:cNvSpPr/>
          <p:nvPr/>
        </p:nvSpPr>
        <p:spPr>
          <a:xfrm flipH="false" flipV="false" rot="0">
            <a:off x="1664321" y="2556290"/>
            <a:ext cx="14959357" cy="7479679"/>
          </a:xfrm>
          <a:custGeom>
            <a:avLst/>
            <a:gdLst/>
            <a:ahLst/>
            <a:cxnLst/>
            <a:rect r="r" b="b" t="t" l="l"/>
            <a:pathLst>
              <a:path h="7479679" w="14959357">
                <a:moveTo>
                  <a:pt x="0" y="0"/>
                </a:moveTo>
                <a:lnTo>
                  <a:pt x="14959358" y="0"/>
                </a:lnTo>
                <a:lnTo>
                  <a:pt x="14959358" y="7479678"/>
                </a:lnTo>
                <a:lnTo>
                  <a:pt x="0" y="74796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741896" y="278640"/>
            <a:ext cx="7130565" cy="9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41"/>
              </a:lnSpc>
            </a:pPr>
            <a:r>
              <a:rPr lang="en-US" sz="7169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DATA EXPLORATION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200805" y="107190"/>
            <a:ext cx="1908999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 -Team 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741896" y="1466312"/>
            <a:ext cx="7130565" cy="9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41"/>
              </a:lnSpc>
            </a:pPr>
            <a:r>
              <a:rPr lang="en-US" sz="716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MISSING DATA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48855" y="54555"/>
            <a:ext cx="10427614" cy="1187672"/>
            <a:chOff x="0" y="0"/>
            <a:chExt cx="2485452" cy="28308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452" cy="283085"/>
            </a:xfrm>
            <a:custGeom>
              <a:avLst/>
              <a:gdLst/>
              <a:ahLst/>
              <a:cxnLst/>
              <a:rect r="r" b="b" t="t" l="l"/>
              <a:pathLst>
                <a:path h="283085" w="2485452">
                  <a:moveTo>
                    <a:pt x="0" y="0"/>
                  </a:moveTo>
                  <a:lnTo>
                    <a:pt x="2485452" y="0"/>
                  </a:lnTo>
                  <a:lnTo>
                    <a:pt x="2485452" y="283085"/>
                  </a:lnTo>
                  <a:lnTo>
                    <a:pt x="0" y="283085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485452" cy="3211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3017931" y="7703019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5020109" y="54555"/>
            <a:ext cx="1042965" cy="104296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300896" y="154815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1" y="0"/>
                </a:lnTo>
                <a:lnTo>
                  <a:pt x="481391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true" flipV="false" rot="0">
            <a:off x="14221701" y="392517"/>
            <a:ext cx="3958208" cy="189994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true" flipV="false" rot="0">
            <a:off x="16667857" y="8480632"/>
            <a:ext cx="3240285" cy="1555337"/>
          </a:xfrm>
          <a:prstGeom prst="rect">
            <a:avLst/>
          </a:prstGeom>
        </p:spPr>
      </p:pic>
      <p:sp>
        <p:nvSpPr>
          <p:cNvPr name="Freeform 16" id="16"/>
          <p:cNvSpPr/>
          <p:nvPr/>
        </p:nvSpPr>
        <p:spPr>
          <a:xfrm flipH="false" flipV="false" rot="0">
            <a:off x="5861224" y="6284248"/>
            <a:ext cx="7235071" cy="3870591"/>
          </a:xfrm>
          <a:custGeom>
            <a:avLst/>
            <a:gdLst/>
            <a:ahLst/>
            <a:cxnLst/>
            <a:rect r="r" b="b" t="t" l="l"/>
            <a:pathLst>
              <a:path h="3870591" w="7235071">
                <a:moveTo>
                  <a:pt x="0" y="0"/>
                </a:moveTo>
                <a:lnTo>
                  <a:pt x="7235071" y="0"/>
                </a:lnTo>
                <a:lnTo>
                  <a:pt x="7235071" y="3870590"/>
                </a:lnTo>
                <a:lnTo>
                  <a:pt x="0" y="38705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892901" y="2276215"/>
            <a:ext cx="7262405" cy="3870591"/>
          </a:xfrm>
          <a:custGeom>
            <a:avLst/>
            <a:gdLst/>
            <a:ahLst/>
            <a:cxnLst/>
            <a:rect r="r" b="b" t="t" l="l"/>
            <a:pathLst>
              <a:path h="3870591" w="7262405">
                <a:moveTo>
                  <a:pt x="0" y="0"/>
                </a:moveTo>
                <a:lnTo>
                  <a:pt x="7262404" y="0"/>
                </a:lnTo>
                <a:lnTo>
                  <a:pt x="7262404" y="3870591"/>
                </a:lnTo>
                <a:lnTo>
                  <a:pt x="0" y="38705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741896" y="278640"/>
            <a:ext cx="7130565" cy="9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41"/>
              </a:lnSpc>
            </a:pPr>
            <a:r>
              <a:rPr lang="en-US" sz="7169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DATA EXPLORATION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200805" y="107190"/>
            <a:ext cx="1908999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 -Team 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741896" y="1332320"/>
            <a:ext cx="11106845" cy="9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41"/>
              </a:lnSpc>
            </a:pPr>
            <a:r>
              <a:rPr lang="en-US" sz="716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DISTRIBUTION OF EACH FEATURE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881595" y="2292457"/>
            <a:ext cx="7262405" cy="3854349"/>
          </a:xfrm>
          <a:custGeom>
            <a:avLst/>
            <a:gdLst/>
            <a:ahLst/>
            <a:cxnLst/>
            <a:rect r="r" b="b" t="t" l="l"/>
            <a:pathLst>
              <a:path h="3854349" w="7262405">
                <a:moveTo>
                  <a:pt x="0" y="0"/>
                </a:moveTo>
                <a:lnTo>
                  <a:pt x="7262405" y="0"/>
                </a:lnTo>
                <a:lnTo>
                  <a:pt x="7262405" y="3854349"/>
                </a:lnTo>
                <a:lnTo>
                  <a:pt x="0" y="38543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48855" y="54555"/>
            <a:ext cx="10427614" cy="1187672"/>
            <a:chOff x="0" y="0"/>
            <a:chExt cx="2485452" cy="28308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452" cy="283085"/>
            </a:xfrm>
            <a:custGeom>
              <a:avLst/>
              <a:gdLst/>
              <a:ahLst/>
              <a:cxnLst/>
              <a:rect r="r" b="b" t="t" l="l"/>
              <a:pathLst>
                <a:path h="283085" w="2485452">
                  <a:moveTo>
                    <a:pt x="0" y="0"/>
                  </a:moveTo>
                  <a:lnTo>
                    <a:pt x="2485452" y="0"/>
                  </a:lnTo>
                  <a:lnTo>
                    <a:pt x="2485452" y="283085"/>
                  </a:lnTo>
                  <a:lnTo>
                    <a:pt x="0" y="283085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485452" cy="3211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3017931" y="7703019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5020109" y="54555"/>
            <a:ext cx="1042965" cy="104296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300896" y="154815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1" y="0"/>
                </a:lnTo>
                <a:lnTo>
                  <a:pt x="481391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true" flipV="false" rot="0">
            <a:off x="14221701" y="392517"/>
            <a:ext cx="3958208" cy="189994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true" flipV="false" rot="0">
            <a:off x="16667857" y="8480632"/>
            <a:ext cx="3240285" cy="1555337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 rot="0">
            <a:off x="3414660" y="2605709"/>
            <a:ext cx="12128200" cy="7095235"/>
            <a:chOff x="0" y="0"/>
            <a:chExt cx="16170933" cy="946031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8833171" y="0"/>
              <a:ext cx="6990107" cy="4529361"/>
            </a:xfrm>
            <a:custGeom>
              <a:avLst/>
              <a:gdLst/>
              <a:ahLst/>
              <a:cxnLst/>
              <a:rect r="r" b="b" t="t" l="l"/>
              <a:pathLst>
                <a:path h="4529361" w="6990107">
                  <a:moveTo>
                    <a:pt x="0" y="0"/>
                  </a:moveTo>
                  <a:lnTo>
                    <a:pt x="6990107" y="0"/>
                  </a:lnTo>
                  <a:lnTo>
                    <a:pt x="6990107" y="4529361"/>
                  </a:lnTo>
                  <a:lnTo>
                    <a:pt x="0" y="4529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-1495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77124"/>
              <a:ext cx="7685416" cy="4375113"/>
            </a:xfrm>
            <a:custGeom>
              <a:avLst/>
              <a:gdLst/>
              <a:ahLst/>
              <a:cxnLst/>
              <a:rect r="r" b="b" t="t" l="l"/>
              <a:pathLst>
                <a:path h="4375113" w="7685416">
                  <a:moveTo>
                    <a:pt x="0" y="0"/>
                  </a:moveTo>
                  <a:lnTo>
                    <a:pt x="7685416" y="0"/>
                  </a:lnTo>
                  <a:lnTo>
                    <a:pt x="7685416" y="4375113"/>
                  </a:lnTo>
                  <a:lnTo>
                    <a:pt x="0" y="4375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-3119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4757463"/>
              <a:ext cx="7685416" cy="4702850"/>
            </a:xfrm>
            <a:custGeom>
              <a:avLst/>
              <a:gdLst/>
              <a:ahLst/>
              <a:cxnLst/>
              <a:rect r="r" b="b" t="t" l="l"/>
              <a:pathLst>
                <a:path h="4702850" w="7685416">
                  <a:moveTo>
                    <a:pt x="0" y="0"/>
                  </a:moveTo>
                  <a:lnTo>
                    <a:pt x="7685416" y="0"/>
                  </a:lnTo>
                  <a:lnTo>
                    <a:pt x="7685416" y="4702850"/>
                  </a:lnTo>
                  <a:lnTo>
                    <a:pt x="0" y="4702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-22048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8485516" y="4757463"/>
              <a:ext cx="7685416" cy="4702850"/>
            </a:xfrm>
            <a:custGeom>
              <a:avLst/>
              <a:gdLst/>
              <a:ahLst/>
              <a:cxnLst/>
              <a:rect r="r" b="b" t="t" l="l"/>
              <a:pathLst>
                <a:path h="4702850" w="7685416">
                  <a:moveTo>
                    <a:pt x="0" y="0"/>
                  </a:moveTo>
                  <a:lnTo>
                    <a:pt x="7685417" y="0"/>
                  </a:lnTo>
                  <a:lnTo>
                    <a:pt x="7685417" y="4702850"/>
                  </a:lnTo>
                  <a:lnTo>
                    <a:pt x="0" y="4702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-22048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2741896" y="278640"/>
            <a:ext cx="7130565" cy="9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41"/>
              </a:lnSpc>
            </a:pPr>
            <a:r>
              <a:rPr lang="en-US" sz="7169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DATA EXPLORATION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200805" y="107190"/>
            <a:ext cx="1908999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 -Team 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741896" y="1332320"/>
            <a:ext cx="11106845" cy="9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41"/>
              </a:lnSpc>
            </a:pPr>
            <a:r>
              <a:rPr lang="en-US" sz="716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OUTLIERS DETECTION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48855" y="54555"/>
            <a:ext cx="10427614" cy="1187672"/>
            <a:chOff x="0" y="0"/>
            <a:chExt cx="2485452" cy="28308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452" cy="283085"/>
            </a:xfrm>
            <a:custGeom>
              <a:avLst/>
              <a:gdLst/>
              <a:ahLst/>
              <a:cxnLst/>
              <a:rect r="r" b="b" t="t" l="l"/>
              <a:pathLst>
                <a:path h="283085" w="2485452">
                  <a:moveTo>
                    <a:pt x="0" y="0"/>
                  </a:moveTo>
                  <a:lnTo>
                    <a:pt x="2485452" y="0"/>
                  </a:lnTo>
                  <a:lnTo>
                    <a:pt x="2485452" y="283085"/>
                  </a:lnTo>
                  <a:lnTo>
                    <a:pt x="0" y="283085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485452" cy="3211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3017931" y="7703019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5020109" y="54555"/>
            <a:ext cx="1042965" cy="104296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300896" y="154815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1" y="0"/>
                </a:lnTo>
                <a:lnTo>
                  <a:pt x="481391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true" flipV="false" rot="0">
            <a:off x="14221701" y="392517"/>
            <a:ext cx="3958208" cy="189994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true" flipV="false" rot="0">
            <a:off x="16667857" y="8480632"/>
            <a:ext cx="3240285" cy="1555337"/>
          </a:xfrm>
          <a:prstGeom prst="rect">
            <a:avLst/>
          </a:prstGeom>
        </p:spPr>
      </p:pic>
      <p:sp>
        <p:nvSpPr>
          <p:cNvPr name="Freeform 16" id="16"/>
          <p:cNvSpPr/>
          <p:nvPr/>
        </p:nvSpPr>
        <p:spPr>
          <a:xfrm flipH="false" flipV="false" rot="0">
            <a:off x="3878765" y="2601024"/>
            <a:ext cx="11199989" cy="7434944"/>
          </a:xfrm>
          <a:custGeom>
            <a:avLst/>
            <a:gdLst/>
            <a:ahLst/>
            <a:cxnLst/>
            <a:rect r="r" b="b" t="t" l="l"/>
            <a:pathLst>
              <a:path h="7434944" w="11199989">
                <a:moveTo>
                  <a:pt x="0" y="0"/>
                </a:moveTo>
                <a:lnTo>
                  <a:pt x="11199989" y="0"/>
                </a:lnTo>
                <a:lnTo>
                  <a:pt x="11199989" y="7434944"/>
                </a:lnTo>
                <a:lnTo>
                  <a:pt x="0" y="74349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741896" y="278640"/>
            <a:ext cx="7130565" cy="9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41"/>
              </a:lnSpc>
            </a:pPr>
            <a:r>
              <a:rPr lang="en-US" sz="7169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DATA EXPLORATION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200805" y="107190"/>
            <a:ext cx="1908999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 -Team 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16970" y="1504087"/>
            <a:ext cx="15546104" cy="9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41"/>
              </a:lnSpc>
            </a:pPr>
            <a:r>
              <a:rPr lang="en-US" sz="716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OUTLIERS DETECTION USING ELLIPTIC ENVELOPE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48855" y="54555"/>
            <a:ext cx="10427614" cy="1187672"/>
            <a:chOff x="0" y="0"/>
            <a:chExt cx="2485452" cy="28308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452" cy="283085"/>
            </a:xfrm>
            <a:custGeom>
              <a:avLst/>
              <a:gdLst/>
              <a:ahLst/>
              <a:cxnLst/>
              <a:rect r="r" b="b" t="t" l="l"/>
              <a:pathLst>
                <a:path h="283085" w="2485452">
                  <a:moveTo>
                    <a:pt x="0" y="0"/>
                  </a:moveTo>
                  <a:lnTo>
                    <a:pt x="2485452" y="0"/>
                  </a:lnTo>
                  <a:lnTo>
                    <a:pt x="2485452" y="283085"/>
                  </a:lnTo>
                  <a:lnTo>
                    <a:pt x="0" y="283085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485452" cy="3211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1674746" y="7755137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5020109" y="54555"/>
            <a:ext cx="1042965" cy="104296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300896" y="154815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1" y="0"/>
                </a:lnTo>
                <a:lnTo>
                  <a:pt x="481391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true" flipV="false" rot="0">
            <a:off x="14221701" y="392517"/>
            <a:ext cx="3958208" cy="189994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true" flipV="false" rot="0">
            <a:off x="16667857" y="8480632"/>
            <a:ext cx="3240285" cy="1555337"/>
          </a:xfrm>
          <a:prstGeom prst="rect">
            <a:avLst/>
          </a:prstGeom>
        </p:spPr>
      </p:pic>
      <p:sp>
        <p:nvSpPr>
          <p:cNvPr name="Freeform 16" id="16"/>
          <p:cNvSpPr/>
          <p:nvPr/>
        </p:nvSpPr>
        <p:spPr>
          <a:xfrm flipH="false" flipV="false" rot="0">
            <a:off x="5129761" y="2292457"/>
            <a:ext cx="8569633" cy="7740061"/>
          </a:xfrm>
          <a:custGeom>
            <a:avLst/>
            <a:gdLst/>
            <a:ahLst/>
            <a:cxnLst/>
            <a:rect r="r" b="b" t="t" l="l"/>
            <a:pathLst>
              <a:path h="7740061" w="8569633">
                <a:moveTo>
                  <a:pt x="0" y="0"/>
                </a:moveTo>
                <a:lnTo>
                  <a:pt x="8569633" y="0"/>
                </a:lnTo>
                <a:lnTo>
                  <a:pt x="8569633" y="7740061"/>
                </a:lnTo>
                <a:lnTo>
                  <a:pt x="0" y="77400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741896" y="278640"/>
            <a:ext cx="7130565" cy="9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41"/>
              </a:lnSpc>
            </a:pPr>
            <a:r>
              <a:rPr lang="en-US" sz="7169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DATA EXPLORATION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200805" y="107190"/>
            <a:ext cx="1908999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 -Team 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741896" y="1332320"/>
            <a:ext cx="11106845" cy="9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41"/>
              </a:lnSpc>
            </a:pPr>
            <a:r>
              <a:rPr lang="en-US" sz="716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CORRELATION ANALYSIS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48855" y="54555"/>
            <a:ext cx="10427614" cy="1187672"/>
            <a:chOff x="0" y="0"/>
            <a:chExt cx="2485452" cy="28308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452" cy="283085"/>
            </a:xfrm>
            <a:custGeom>
              <a:avLst/>
              <a:gdLst/>
              <a:ahLst/>
              <a:cxnLst/>
              <a:rect r="r" b="b" t="t" l="l"/>
              <a:pathLst>
                <a:path h="283085" w="2485452">
                  <a:moveTo>
                    <a:pt x="0" y="0"/>
                  </a:moveTo>
                  <a:lnTo>
                    <a:pt x="2485452" y="0"/>
                  </a:lnTo>
                  <a:lnTo>
                    <a:pt x="2485452" y="283085"/>
                  </a:lnTo>
                  <a:lnTo>
                    <a:pt x="0" y="283085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485452" cy="3211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1674746" y="7755137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5020109" y="54555"/>
            <a:ext cx="1042965" cy="104296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300896" y="154815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1" y="0"/>
                </a:lnTo>
                <a:lnTo>
                  <a:pt x="481391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true" flipV="false" rot="0">
            <a:off x="14221701" y="392517"/>
            <a:ext cx="3958208" cy="189994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true" flipV="false" rot="0">
            <a:off x="16667857" y="8480632"/>
            <a:ext cx="3240285" cy="1555337"/>
          </a:xfrm>
          <a:prstGeom prst="rect">
            <a:avLst/>
          </a:prstGeom>
        </p:spPr>
      </p:pic>
      <p:sp>
        <p:nvSpPr>
          <p:cNvPr name="Freeform 16" id="16"/>
          <p:cNvSpPr/>
          <p:nvPr/>
        </p:nvSpPr>
        <p:spPr>
          <a:xfrm flipH="false" flipV="false" rot="0">
            <a:off x="4949823" y="2292457"/>
            <a:ext cx="8388353" cy="2289678"/>
          </a:xfrm>
          <a:custGeom>
            <a:avLst/>
            <a:gdLst/>
            <a:ahLst/>
            <a:cxnLst/>
            <a:rect r="r" b="b" t="t" l="l"/>
            <a:pathLst>
              <a:path h="2289678" w="8388353">
                <a:moveTo>
                  <a:pt x="0" y="0"/>
                </a:moveTo>
                <a:lnTo>
                  <a:pt x="8388354" y="0"/>
                </a:lnTo>
                <a:lnTo>
                  <a:pt x="8388354" y="2289678"/>
                </a:lnTo>
                <a:lnTo>
                  <a:pt x="0" y="22896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780056" y="4857506"/>
            <a:ext cx="6419873" cy="2550821"/>
          </a:xfrm>
          <a:custGeom>
            <a:avLst/>
            <a:gdLst/>
            <a:ahLst/>
            <a:cxnLst/>
            <a:rect r="r" b="b" t="t" l="l"/>
            <a:pathLst>
              <a:path h="2550821" w="6419873">
                <a:moveTo>
                  <a:pt x="0" y="0"/>
                </a:moveTo>
                <a:lnTo>
                  <a:pt x="6419873" y="0"/>
                </a:lnTo>
                <a:lnTo>
                  <a:pt x="6419873" y="2550822"/>
                </a:lnTo>
                <a:lnTo>
                  <a:pt x="0" y="25508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4399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364940" y="7513204"/>
            <a:ext cx="7250106" cy="2522764"/>
          </a:xfrm>
          <a:custGeom>
            <a:avLst/>
            <a:gdLst/>
            <a:ahLst/>
            <a:cxnLst/>
            <a:rect r="r" b="b" t="t" l="l"/>
            <a:pathLst>
              <a:path h="2522764" w="7250106">
                <a:moveTo>
                  <a:pt x="0" y="0"/>
                </a:moveTo>
                <a:lnTo>
                  <a:pt x="7250105" y="0"/>
                </a:lnTo>
                <a:lnTo>
                  <a:pt x="7250105" y="2522764"/>
                </a:lnTo>
                <a:lnTo>
                  <a:pt x="0" y="25227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741896" y="278640"/>
            <a:ext cx="7130565" cy="9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41"/>
              </a:lnSpc>
            </a:pPr>
            <a:r>
              <a:rPr lang="en-US" sz="7169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DATA EXPLORATION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200805" y="107190"/>
            <a:ext cx="1908999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 -Team 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741896" y="1332320"/>
            <a:ext cx="15546104" cy="9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41"/>
              </a:lnSpc>
            </a:pPr>
            <a:r>
              <a:rPr lang="en-US" sz="716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UNIQUE VALUE COUNTS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DAGP03Oziao</dc:identifier>
  <dcterms:modified xsi:type="dcterms:W3CDTF">2011-08-01T06:04:30Z</dcterms:modified>
  <cp:revision>1</cp:revision>
  <dc:title>Traffic congestion AI predictor</dc:title>
</cp:coreProperties>
</file>